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92" r:id="rId3"/>
    <p:sldId id="299" r:id="rId4"/>
    <p:sldId id="300" r:id="rId5"/>
    <p:sldId id="301" r:id="rId6"/>
    <p:sldId id="302" r:id="rId7"/>
    <p:sldId id="303" r:id="rId8"/>
    <p:sldId id="308" r:id="rId9"/>
    <p:sldId id="309" r:id="rId10"/>
    <p:sldId id="326" r:id="rId11"/>
    <p:sldId id="327" r:id="rId12"/>
    <p:sldId id="310" r:id="rId13"/>
    <p:sldId id="311" r:id="rId14"/>
    <p:sldId id="312" r:id="rId15"/>
    <p:sldId id="317" r:id="rId16"/>
    <p:sldId id="318" r:id="rId17"/>
    <p:sldId id="319" r:id="rId18"/>
    <p:sldId id="328" r:id="rId19"/>
    <p:sldId id="329" r:id="rId20"/>
    <p:sldId id="330" r:id="rId21"/>
    <p:sldId id="320" r:id="rId22"/>
    <p:sldId id="321" r:id="rId23"/>
    <p:sldId id="3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81"/>
    <p:restoredTop sz="94682"/>
  </p:normalViewPr>
  <p:slideViewPr>
    <p:cSldViewPr snapToGrid="0" snapToObjects="1">
      <p:cViewPr varScale="1">
        <p:scale>
          <a:sx n="72" d="100"/>
          <a:sy n="7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77B4-54B8-874B-81C9-E8D984F67A3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E98A7-08A5-154F-A3F5-934157E01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yFIR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D15E8-7868-8049-AFC4-64CFA7DECAA5}"/>
              </a:ext>
            </a:extLst>
          </p:cNvPr>
          <p:cNvSpPr txBox="1"/>
          <p:nvPr userDrawn="1"/>
        </p:nvSpPr>
        <p:spPr>
          <a:xfrm>
            <a:off x="1140687" y="23813"/>
            <a:ext cx="6061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971CC-72DD-104B-8B01-936DF507E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yFIR_BG.jpg">
            <a:extLst>
              <a:ext uri="{FF2B5EF4-FFF2-40B4-BE49-F238E27FC236}">
                <a16:creationId xmlns:a16="http://schemas.microsoft.com/office/drawing/2014/main" id="{F0934DBD-6E71-9846-8AB4-CF3F052DB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C42E3-AC38-DD44-8D7D-DA7E3D81D342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AB3952-4686-8F45-89AC-1E9EB5CC80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yFIR_BG.jpg">
            <a:extLst>
              <a:ext uri="{FF2B5EF4-FFF2-40B4-BE49-F238E27FC236}">
                <a16:creationId xmlns:a16="http://schemas.microsoft.com/office/drawing/2014/main" id="{952705F2-A6C0-C941-8D10-FFD062D99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137FAB-2A4D-984A-A8EA-67CDBA614626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1C454C-783F-F64C-850C-36FC732FE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yFIR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BC1E68-D92E-4C43-80F8-76139D0E323F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5D7228-FEA5-7346-9C29-A7B9DF34F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7253F-3F1E-E347-862E-9695A915F724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7B17E1-1AFF-7F45-8761-D8E8239AD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yFIR_BG.jpg">
            <a:extLst>
              <a:ext uri="{FF2B5EF4-FFF2-40B4-BE49-F238E27FC236}">
                <a16:creationId xmlns:a16="http://schemas.microsoft.com/office/drawing/2014/main" id="{C2EF12F5-233D-8A49-AC27-D839C0258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F38FB-F55D-314D-905E-D4AF44C2F08C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7AAE4-4449-704A-8886-D96037322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yFIR_BG.jpg">
            <a:extLst>
              <a:ext uri="{FF2B5EF4-FFF2-40B4-BE49-F238E27FC236}">
                <a16:creationId xmlns:a16="http://schemas.microsoft.com/office/drawing/2014/main" id="{F90ED460-62BA-8F42-953F-1357644AC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AB45A7-E686-524D-B7D3-D9905876312B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F9C4B-8433-7840-A1ED-F70AEE75D4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yFIR_BG.jpg">
            <a:extLst>
              <a:ext uri="{FF2B5EF4-FFF2-40B4-BE49-F238E27FC236}">
                <a16:creationId xmlns:a16="http://schemas.microsoft.com/office/drawing/2014/main" id="{380FB53D-BC0A-DE41-82EE-0FDD27F11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D37233-FF5A-3949-8E8E-642A966FB240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F4FC41-D409-5B4A-95C7-31201524E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yFIR_BG.jpg">
            <a:extLst>
              <a:ext uri="{FF2B5EF4-FFF2-40B4-BE49-F238E27FC236}">
                <a16:creationId xmlns:a16="http://schemas.microsoft.com/office/drawing/2014/main" id="{AFD92A6B-C74D-F14D-A3BD-84B4BCB79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089AF-5E42-BB43-B372-7BE8C5EA29C1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FC980-FBBE-BF43-876D-D315826591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yFIR_BG.jpg">
            <a:extLst>
              <a:ext uri="{FF2B5EF4-FFF2-40B4-BE49-F238E27FC236}">
                <a16:creationId xmlns:a16="http://schemas.microsoft.com/office/drawing/2014/main" id="{E4FD49EE-15A7-6644-A06F-7CA372D991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AC13F-12AB-444B-A9EF-46B1744A10A1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7BD84-4FD4-7C4C-B97D-B7E2997674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yFIR_BG.jpg">
            <a:extLst>
              <a:ext uri="{FF2B5EF4-FFF2-40B4-BE49-F238E27FC236}">
                <a16:creationId xmlns:a16="http://schemas.microsoft.com/office/drawing/2014/main" id="{009066C8-31EB-4949-9906-8A7F4A437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B41BE-6847-5643-9368-3E38155B8DD6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ACF817-5901-B64F-94A3-100B110C0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1E68-D92E-4C43-80F8-76139D0E32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228-FEA5-7346-9C29-A7B9DF34F3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yFIR_BG.jpg">
            <a:extLst>
              <a:ext uri="{FF2B5EF4-FFF2-40B4-BE49-F238E27FC236}">
                <a16:creationId xmlns:a16="http://schemas.microsoft.com/office/drawing/2014/main" id="{415988E2-B8FF-4A45-A617-DC50D85BF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2A289-177E-4646-BE8D-38940A355986}"/>
              </a:ext>
            </a:extLst>
          </p:cNvPr>
          <p:cNvSpPr txBox="1"/>
          <p:nvPr userDrawn="1"/>
        </p:nvSpPr>
        <p:spPr>
          <a:xfrm>
            <a:off x="1140687" y="23813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Arizona Senate Audit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FB15C-646E-0A43-BFE8-AE1D1B609E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98" y="131585"/>
            <a:ext cx="82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2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yFIR_B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1BC1E68-D92E-4C43-80F8-76139D0E323F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5D7228-FEA5-7346-9C29-A7B9DF34F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8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39B4E-58D9-0942-94FE-6FB9DAC70C9A}"/>
              </a:ext>
            </a:extLst>
          </p:cNvPr>
          <p:cNvSpPr txBox="1"/>
          <p:nvPr/>
        </p:nvSpPr>
        <p:spPr>
          <a:xfrm>
            <a:off x="3634300" y="2921168"/>
            <a:ext cx="4923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Digital Findings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D2F4F-8248-8C44-91D8-6628CA1269E0}"/>
              </a:ext>
            </a:extLst>
          </p:cNvPr>
          <p:cNvSpPr txBox="1"/>
          <p:nvPr/>
        </p:nvSpPr>
        <p:spPr>
          <a:xfrm>
            <a:off x="9571382" y="6351104"/>
            <a:ext cx="25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 Ben Cotton</a:t>
            </a:r>
          </a:p>
        </p:txBody>
      </p:sp>
    </p:spTree>
    <p:extLst>
      <p:ext uri="{BB962C8B-B14F-4D97-AF65-F5344CB8AC3E}">
        <p14:creationId xmlns:p14="http://schemas.microsoft.com/office/powerpoint/2010/main" val="21268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1,016 Directories and 196,463 Files Containing Election Data Deleted From the </a:t>
            </a:r>
            <a:r>
              <a:rPr lang="en-US" dirty="0" err="1"/>
              <a:t>HiPro</a:t>
            </a:r>
            <a:r>
              <a:rPr lang="en-US" dirty="0"/>
              <a:t> Scanner 3 on 3 March 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Deleted Files – </a:t>
            </a:r>
            <a:r>
              <a:rPr lang="en-US" dirty="0" err="1"/>
              <a:t>HiPro</a:t>
            </a:r>
            <a:r>
              <a:rPr lang="en-US" dirty="0"/>
              <a:t> 3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0B0B432-A8FD-1944-B345-C9A75B6D55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0162" y="2750820"/>
            <a:ext cx="9751969" cy="3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981 Directories and 191,295 Files Containing Election Data Deleted From the </a:t>
            </a:r>
            <a:r>
              <a:rPr lang="en-US" dirty="0" err="1"/>
              <a:t>HiPro</a:t>
            </a:r>
            <a:r>
              <a:rPr lang="en-US" dirty="0"/>
              <a:t> Scanner 4 on 3 March 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Deleted Files – </a:t>
            </a:r>
            <a:r>
              <a:rPr lang="en-US" dirty="0" err="1"/>
              <a:t>HiPro</a:t>
            </a:r>
            <a:r>
              <a:rPr lang="en-US" dirty="0"/>
              <a:t> 4</a:t>
            </a:r>
          </a:p>
        </p:txBody>
      </p:sp>
      <p:pic>
        <p:nvPicPr>
          <p:cNvPr id="5" name="Picture 4" descr="Table&#10;&#10;Description automatically generated with low confidence">
            <a:extLst>
              <a:ext uri="{FF2B5EF4-FFF2-40B4-BE49-F238E27FC236}">
                <a16:creationId xmlns:a16="http://schemas.microsoft.com/office/drawing/2014/main" id="{162EF3BE-EF1D-7A4D-B50E-F352B3112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80397" y="2700020"/>
            <a:ext cx="7186613" cy="40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4"/>
            <a:ext cx="10515600" cy="4918075"/>
          </a:xfrm>
        </p:spPr>
        <p:txBody>
          <a:bodyPr>
            <a:normAutofit/>
          </a:bodyPr>
          <a:lstStyle/>
          <a:p>
            <a:r>
              <a:rPr lang="en-US" dirty="0"/>
              <a:t>Logs Produced by Maricopa County Did Not Contain the Windows Security Logs</a:t>
            </a:r>
          </a:p>
          <a:p>
            <a:r>
              <a:rPr lang="en-US" dirty="0"/>
              <a:t>Security Logs Set to Maintain 20MB of Data</a:t>
            </a:r>
          </a:p>
          <a:p>
            <a:r>
              <a:rPr lang="en-US" dirty="0"/>
              <a:t>Oldest Date in Windows Security Log on EMS was 2/5/21</a:t>
            </a:r>
          </a:p>
          <a:p>
            <a:pPr lvl="1"/>
            <a:r>
              <a:rPr lang="en-US" dirty="0"/>
              <a:t>Did not Cover Election Time Period</a:t>
            </a:r>
          </a:p>
          <a:p>
            <a:r>
              <a:rPr lang="en-US" dirty="0"/>
              <a:t>Clear Intentional Overwriting of the Security Logs by the EMSADMIN Account</a:t>
            </a:r>
          </a:p>
          <a:p>
            <a:pPr lvl="1"/>
            <a:r>
              <a:rPr lang="en-US" dirty="0"/>
              <a:t>2/11/2021 – 462 Log Entries Overwritten</a:t>
            </a:r>
          </a:p>
          <a:p>
            <a:pPr lvl="1"/>
            <a:r>
              <a:rPr lang="en-US" dirty="0"/>
              <a:t>3/3/2021 - 37,686 Log Entries Overwritten</a:t>
            </a:r>
          </a:p>
          <a:p>
            <a:pPr lvl="1"/>
            <a:r>
              <a:rPr lang="en-US" dirty="0"/>
              <a:t>4/12/2021 – 330 Log Entries Overwritten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to Preserve Operating System Logs</a:t>
            </a:r>
          </a:p>
        </p:txBody>
      </p:sp>
    </p:spTree>
    <p:extLst>
      <p:ext uri="{BB962C8B-B14F-4D97-AF65-F5344CB8AC3E}">
        <p14:creationId xmlns:p14="http://schemas.microsoft.com/office/powerpoint/2010/main" val="24370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2/1/2021 – SQL Logs Indicate That the </a:t>
            </a:r>
            <a:r>
              <a:rPr lang="en-US" dirty="0" err="1"/>
              <a:t>RTRAdmin</a:t>
            </a:r>
            <a:r>
              <a:rPr lang="en-US" dirty="0"/>
              <a:t> Account Purged the General Election Results from the Database</a:t>
            </a:r>
          </a:p>
          <a:p>
            <a:r>
              <a:rPr lang="en-US" dirty="0"/>
              <a:t>Windows Access Logs Don’t have a Corresponding Entry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Election Results Purged from 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8EE2A-A68B-5B42-A6A3-026E76887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9580" y="3546157"/>
            <a:ext cx="11057184" cy="10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Anonymous Login Activity is Normal</a:t>
            </a:r>
          </a:p>
          <a:p>
            <a:r>
              <a:rPr lang="en-US" dirty="0"/>
              <a:t>Atypical Anonymous Logins Were Discovered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Logins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D83979-5D3D-9146-A515-3BA47D61B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340" y="2774314"/>
            <a:ext cx="5719502" cy="3272155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2E020F-DB3B-1B4E-846B-C0143843E7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99841" y="2792253"/>
            <a:ext cx="6010185" cy="3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952D-3ADB-1247-835E-10804551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Listening Ports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083F-9F8D-494B-92C0-E8C32D3EF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Discovered 59 Ports That Were Open on the EMS Server at Boot</a:t>
            </a:r>
          </a:p>
          <a:p>
            <a:r>
              <a:rPr lang="en-US" dirty="0"/>
              <a:t>Unexpected High Port Listening Activity by Standard Windows Processes (</a:t>
            </a:r>
            <a:r>
              <a:rPr lang="en-US" dirty="0" err="1"/>
              <a:t>winit.exe</a:t>
            </a:r>
            <a:r>
              <a:rPr lang="en-US" dirty="0"/>
              <a:t>, </a:t>
            </a:r>
            <a:r>
              <a:rPr lang="en-US" dirty="0" err="1"/>
              <a:t>dns.exe</a:t>
            </a:r>
            <a:r>
              <a:rPr lang="en-US" dirty="0"/>
              <a:t>, </a:t>
            </a:r>
            <a:r>
              <a:rPr lang="en-US" dirty="0" err="1"/>
              <a:t>dhcpserver</a:t>
            </a:r>
            <a:r>
              <a:rPr lang="en-US" dirty="0"/>
              <a:t>)</a:t>
            </a:r>
          </a:p>
          <a:p>
            <a:r>
              <a:rPr lang="en-US" dirty="0"/>
              <a:t>IPV6 Enabled</a:t>
            </a:r>
          </a:p>
          <a:p>
            <a:r>
              <a:rPr lang="en-US" dirty="0"/>
              <a:t>Terminal Services are Enabled</a:t>
            </a:r>
          </a:p>
          <a:p>
            <a:r>
              <a:rPr lang="en-US" dirty="0"/>
              <a:t>Remote Access is Enabled</a:t>
            </a:r>
          </a:p>
        </p:txBody>
      </p:sp>
    </p:spTree>
    <p:extLst>
      <p:ext uri="{BB962C8B-B14F-4D97-AF65-F5344CB8AC3E}">
        <p14:creationId xmlns:p14="http://schemas.microsoft.com/office/powerpoint/2010/main" val="33069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998EA7-1D17-404F-854E-04566E509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108176"/>
              </p:ext>
            </p:extLst>
          </p:nvPr>
        </p:nvGraphicFramePr>
        <p:xfrm>
          <a:off x="1486270" y="1981810"/>
          <a:ext cx="8714173" cy="4371283"/>
        </p:xfrm>
        <a:graphic>
          <a:graphicData uri="http://schemas.openxmlformats.org/drawingml/2006/table">
            <a:tbl>
              <a:tblPr/>
              <a:tblGrid>
                <a:gridCol w="1114887">
                  <a:extLst>
                    <a:ext uri="{9D8B030D-6E8A-4147-A177-3AD203B41FA5}">
                      <a16:colId xmlns:a16="http://schemas.microsoft.com/office/drawing/2014/main" val="1318226886"/>
                    </a:ext>
                  </a:extLst>
                </a:gridCol>
                <a:gridCol w="2317072">
                  <a:extLst>
                    <a:ext uri="{9D8B030D-6E8A-4147-A177-3AD203B41FA5}">
                      <a16:colId xmlns:a16="http://schemas.microsoft.com/office/drawing/2014/main" val="4039300403"/>
                    </a:ext>
                  </a:extLst>
                </a:gridCol>
                <a:gridCol w="1175670">
                  <a:extLst>
                    <a:ext uri="{9D8B030D-6E8A-4147-A177-3AD203B41FA5}">
                      <a16:colId xmlns:a16="http://schemas.microsoft.com/office/drawing/2014/main" val="2174329534"/>
                    </a:ext>
                  </a:extLst>
                </a:gridCol>
                <a:gridCol w="1123647">
                  <a:extLst>
                    <a:ext uri="{9D8B030D-6E8A-4147-A177-3AD203B41FA5}">
                      <a16:colId xmlns:a16="http://schemas.microsoft.com/office/drawing/2014/main" val="3218020465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val="2918732793"/>
                    </a:ext>
                  </a:extLst>
                </a:gridCol>
                <a:gridCol w="1926455">
                  <a:extLst>
                    <a:ext uri="{9D8B030D-6E8A-4147-A177-3AD203B41FA5}">
                      <a16:colId xmlns:a16="http://schemas.microsoft.com/office/drawing/2014/main" val="2690795462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 Name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 File Path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 ID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Dest IP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Dest Port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Whois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64787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system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system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192.168.100.1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N/A Local Lan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36769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avastsvc.exe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c:\program files\avast software\avast business\avastsvc.exe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23.194.212.49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Akamai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617135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avastsvc.exe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c:\program files\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avast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software\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avast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business\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avastsvc.exe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23.194.212.56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Akamai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325494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c:\windows\system32\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8.252.68.126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Level 3 Parent, LLC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581662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c:\windows\system32\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72.21.81.240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Edgecast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46585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c:\windows\system32\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13.107.4.50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Microsoft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316057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c:\windows\system32\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23.194.212.104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Akamai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514591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c:\windows\system32\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8.240.49.254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Level 3 Parent, LLC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07779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c:\windows\system32\svchost.exe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8.252.36.126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Level 3 Parent, LLC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620556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c:\windows\system32\svchost.exe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1272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64.4.54.254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Microsoft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91620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c:\windows\system32\svchost.exe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1272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52.137.106.217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Microsoft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597200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c:\windows\system32\svchost.exe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1272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20.72.205.209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Microsoft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111391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jusched.exe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c:\program files (x86)\common files\java\java update\jusched.exe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184.86.196.202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Akamai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504291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avastemupdate.exe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c:\program files\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avast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software\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avast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business\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avastemupdate.exe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8092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104.99.72.230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Akamai</a:t>
                      </a:r>
                    </a:p>
                  </a:txBody>
                  <a:tcPr marL="13025" marR="130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17191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Network Connection Attempts on Boot</a:t>
            </a:r>
          </a:p>
        </p:txBody>
      </p:sp>
    </p:spTree>
    <p:extLst>
      <p:ext uri="{BB962C8B-B14F-4D97-AF65-F5344CB8AC3E}">
        <p14:creationId xmlns:p14="http://schemas.microsoft.com/office/powerpoint/2010/main" val="19239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Maricopa County Audits did Not Find Any Internet History</a:t>
            </a:r>
          </a:p>
          <a:p>
            <a:r>
              <a:rPr lang="en-US" dirty="0"/>
              <a:t>Significant Internet History Recovered from Unallocated Space</a:t>
            </a:r>
          </a:p>
          <a:p>
            <a:pPr lvl="1"/>
            <a:r>
              <a:rPr lang="en-US" dirty="0"/>
              <a:t>EMS Server</a:t>
            </a:r>
          </a:p>
          <a:p>
            <a:pPr lvl="1"/>
            <a:r>
              <a:rPr lang="en-US" dirty="0"/>
              <a:t>EMS Client Workstations</a:t>
            </a:r>
          </a:p>
          <a:p>
            <a:pPr lvl="1"/>
            <a:r>
              <a:rPr lang="en-US" dirty="0"/>
              <a:t>Adjudication Workstations</a:t>
            </a:r>
          </a:p>
          <a:p>
            <a:pPr lvl="1"/>
            <a:r>
              <a:rPr lang="en-US" dirty="0"/>
              <a:t>REWEB 1601</a:t>
            </a:r>
          </a:p>
          <a:p>
            <a:pPr lvl="1"/>
            <a:r>
              <a:rPr lang="en-US" dirty="0"/>
              <a:t>REGIS 1202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History and Connections</a:t>
            </a:r>
          </a:p>
        </p:txBody>
      </p:sp>
    </p:spTree>
    <p:extLst>
      <p:ext uri="{BB962C8B-B14F-4D97-AF65-F5344CB8AC3E}">
        <p14:creationId xmlns:p14="http://schemas.microsoft.com/office/powerpoint/2010/main" val="41060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1FBA-DB6A-4A41-A134-03DDCEFB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8FC7E-A98E-F147-86E2-BFE22034A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22" y="2375135"/>
            <a:ext cx="10805556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29F6-C36D-1B42-A34E-ABE2B1C2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Client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77873-F99E-B24B-A455-10D0E2CBD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3219" y="1496291"/>
            <a:ext cx="9979582" cy="1036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D97C9-758F-F443-900F-650D153C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18" y="2894444"/>
            <a:ext cx="10005969" cy="34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1497"/>
            <a:ext cx="10515600" cy="5847384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Withheld Devices and Data</a:t>
            </a:r>
          </a:p>
          <a:p>
            <a:r>
              <a:rPr lang="en-US" sz="3600" dirty="0"/>
              <a:t>Cyber Security Issues</a:t>
            </a:r>
          </a:p>
          <a:p>
            <a:r>
              <a:rPr lang="en-US" sz="3600" dirty="0"/>
              <a:t>Hardware Configuration Control</a:t>
            </a:r>
          </a:p>
          <a:p>
            <a:r>
              <a:rPr lang="en-US" sz="3600" dirty="0"/>
              <a:t>File Deletions</a:t>
            </a:r>
          </a:p>
          <a:p>
            <a:r>
              <a:rPr lang="en-US" sz="3600" dirty="0"/>
              <a:t>Failure to Preserve Election Artifacts</a:t>
            </a:r>
          </a:p>
          <a:p>
            <a:r>
              <a:rPr lang="en-US" sz="3600" dirty="0"/>
              <a:t>Anonymous Logins</a:t>
            </a:r>
          </a:p>
          <a:p>
            <a:r>
              <a:rPr lang="en-US" sz="3600" dirty="0"/>
              <a:t>Listening Ports and Attempted Connections on Bootup</a:t>
            </a:r>
          </a:p>
          <a:p>
            <a:r>
              <a:rPr lang="en-US" sz="3600" dirty="0"/>
              <a:t>Internet Connections and History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63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AD16-32AA-394E-9AB1-B6A49CBF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Client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FBD9E-09A7-DA49-A1C2-5BBA9A04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873250"/>
            <a:ext cx="118237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REWEB1601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C717F0-6894-8147-B28F-80C7836F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58" y="2134384"/>
            <a:ext cx="9410083" cy="34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 1202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66534-AE4A-644C-89F2-5A21CD604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690688"/>
            <a:ext cx="118364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EFEA9-3B73-8944-83F9-632E88417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0648"/>
            <a:ext cx="10515600" cy="1297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762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952D-3ADB-1247-835E-10804551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Withheld Devices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083F-9F8D-494B-92C0-E8C32D3E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8645"/>
          </a:xfrm>
        </p:spPr>
        <p:txBody>
          <a:bodyPr/>
          <a:lstStyle/>
          <a:p>
            <a:r>
              <a:rPr lang="en-US" dirty="0"/>
              <a:t>Routers and Network Related Data</a:t>
            </a:r>
          </a:p>
          <a:p>
            <a:r>
              <a:rPr lang="en-US" dirty="0"/>
              <a:t>Poll Worker Laptops</a:t>
            </a:r>
          </a:p>
          <a:p>
            <a:r>
              <a:rPr lang="en-US" dirty="0"/>
              <a:t>ICX Devices</a:t>
            </a:r>
          </a:p>
          <a:p>
            <a:r>
              <a:rPr lang="en-US" dirty="0"/>
              <a:t>ICP Credentials to Validate Configuration Settings or Administrative Settings</a:t>
            </a:r>
          </a:p>
          <a:p>
            <a:r>
              <a:rPr lang="en-US" dirty="0"/>
              <a:t>Other Devices Connected to Election Network</a:t>
            </a:r>
          </a:p>
          <a:p>
            <a:pPr lvl="1"/>
            <a:r>
              <a:rPr lang="en-US" dirty="0"/>
              <a:t>192.168.100.1 </a:t>
            </a:r>
          </a:p>
          <a:p>
            <a:pPr lvl="1"/>
            <a:r>
              <a:rPr lang="en-US" dirty="0"/>
              <a:t>192.168.100.11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363"/>
            <a:ext cx="10515600" cy="5201341"/>
          </a:xfrm>
        </p:spPr>
        <p:txBody>
          <a:bodyPr/>
          <a:lstStyle/>
          <a:p>
            <a:r>
              <a:rPr lang="en-US" dirty="0"/>
              <a:t>Failed to Perform Basic OS Patch Management</a:t>
            </a:r>
          </a:p>
          <a:p>
            <a:r>
              <a:rPr lang="en-US" dirty="0"/>
              <a:t>Failed to Update </a:t>
            </a:r>
            <a:r>
              <a:rPr lang="en-US" dirty="0" err="1"/>
              <a:t>AntiVirus</a:t>
            </a:r>
            <a:r>
              <a:rPr lang="en-US" dirty="0"/>
              <a:t> Definitions</a:t>
            </a:r>
          </a:p>
          <a:p>
            <a:r>
              <a:rPr lang="en-US" dirty="0"/>
              <a:t>EAC Certification Defense is NOT Valid In View of the Evidence</a:t>
            </a:r>
          </a:p>
          <a:p>
            <a:pPr lvl="1"/>
            <a:r>
              <a:rPr lang="en-US" dirty="0"/>
              <a:t>4 .exe Files Created After Dominion Software Install</a:t>
            </a:r>
          </a:p>
          <a:p>
            <a:pPr lvl="1"/>
            <a:r>
              <a:rPr lang="en-US" dirty="0"/>
              <a:t>45 .exe Files Modified After Dominion Software Install</a:t>
            </a:r>
          </a:p>
          <a:p>
            <a:pPr lvl="1"/>
            <a:r>
              <a:rPr lang="en-US" dirty="0"/>
              <a:t>377 .</a:t>
            </a:r>
            <a:r>
              <a:rPr lang="en-US" dirty="0" err="1"/>
              <a:t>dll</a:t>
            </a:r>
            <a:r>
              <a:rPr lang="en-US" dirty="0"/>
              <a:t> Files Created After Dominion Software Install</a:t>
            </a:r>
          </a:p>
          <a:p>
            <a:pPr lvl="1"/>
            <a:r>
              <a:rPr lang="en-US" dirty="0"/>
              <a:t>1053 .</a:t>
            </a:r>
            <a:r>
              <a:rPr lang="en-US" dirty="0" err="1"/>
              <a:t>dll</a:t>
            </a:r>
            <a:r>
              <a:rPr lang="en-US" dirty="0"/>
              <a:t> Files Modified After Dominion Software Install</a:t>
            </a:r>
          </a:p>
          <a:p>
            <a:r>
              <a:rPr lang="en-US" dirty="0"/>
              <a:t>Log Management - Failed to Preserve Security Logs</a:t>
            </a:r>
          </a:p>
          <a:p>
            <a:r>
              <a:rPr lang="en-US" dirty="0"/>
              <a:t>Credential Management – Shared Accounts and Common Passwords</a:t>
            </a:r>
          </a:p>
          <a:p>
            <a:r>
              <a:rPr lang="en-US" dirty="0"/>
              <a:t>Failed to Establish and Monitor Host Baseline</a:t>
            </a:r>
          </a:p>
          <a:p>
            <a:r>
              <a:rPr lang="en-US" dirty="0"/>
              <a:t>Failed to Establish and Monitor Network Communications Baseline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10330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6391" cy="4351338"/>
          </a:xfrm>
        </p:spPr>
        <p:txBody>
          <a:bodyPr/>
          <a:lstStyle/>
          <a:p>
            <a:r>
              <a:rPr lang="en-US" dirty="0"/>
              <a:t>Dual Boot Configuration Discovered on Adjudication 02 Endpoint</a:t>
            </a:r>
          </a:p>
          <a:p>
            <a:pPr lvl="1"/>
            <a:r>
              <a:rPr lang="en-US" dirty="0"/>
              <a:t>Two Hard Drives Internal to System</a:t>
            </a:r>
          </a:p>
          <a:p>
            <a:pPr lvl="1"/>
            <a:r>
              <a:rPr lang="en-US" dirty="0"/>
              <a:t>Both Drives Bootable to Different Configurations</a:t>
            </a:r>
          </a:p>
          <a:p>
            <a:r>
              <a:rPr lang="en-US" dirty="0"/>
              <a:t>Clearly Not an Approved Configuration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Hard Drive Contained Non-Maricopa County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Configuration Issues	</a:t>
            </a:r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F31FF49B-3B30-AC43-83DB-207CE71908AE}"/>
              </a:ext>
            </a:extLst>
          </p:cNvPr>
          <p:cNvPicPr/>
          <p:nvPr/>
        </p:nvPicPr>
        <p:blipFill rotWithShape="1">
          <a:blip r:embed="rId2"/>
          <a:srcRect l="7721" r="2941"/>
          <a:stretch/>
        </p:blipFill>
        <p:spPr bwMode="auto">
          <a:xfrm>
            <a:off x="7284866" y="1501775"/>
            <a:ext cx="4591330" cy="3854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3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Non-Maricopa County Data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0EA649-E95B-2B43-91FB-C526F2D7A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5411" y="1330455"/>
            <a:ext cx="3225909" cy="268605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D6488D-FB33-9A45-BB3C-F331FCD92A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89067" y="1330455"/>
            <a:ext cx="3028950" cy="2686050"/>
          </a:xfrm>
          <a:prstGeom prst="rect">
            <a:avLst/>
          </a:prstGeom>
        </p:spPr>
      </p:pic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A463CA-9B19-E245-AC72-8E5F44BBF8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5764" y="1330455"/>
            <a:ext cx="3028950" cy="2710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9D3303-7E34-CB49-BB77-62B5C556581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1" y="4040568"/>
            <a:ext cx="3162300" cy="2717165"/>
          </a:xfrm>
          <a:prstGeom prst="rect">
            <a:avLst/>
          </a:prstGeom>
          <a:noFill/>
        </p:spPr>
      </p:pic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508FE31-21B2-104B-AD2C-1C6C4C9C786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15608" y="4105785"/>
            <a:ext cx="4533809" cy="25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865 directories and 85,673 Election Related Files (scanned ballots, .</a:t>
            </a:r>
            <a:r>
              <a:rPr lang="en-US" dirty="0" err="1"/>
              <a:t>dvd</a:t>
            </a:r>
            <a:r>
              <a:rPr lang="en-US" dirty="0"/>
              <a:t> files, </a:t>
            </a:r>
            <a:r>
              <a:rPr lang="en-US" dirty="0" err="1"/>
              <a:t>slog.txt</a:t>
            </a:r>
            <a:r>
              <a:rPr lang="en-US" dirty="0"/>
              <a:t> files, </a:t>
            </a:r>
            <a:r>
              <a:rPr lang="en-US" dirty="0" err="1"/>
              <a:t>etc</a:t>
            </a:r>
            <a:r>
              <a:rPr lang="en-US" dirty="0"/>
              <a:t>) Deleted Between 10/28/20 and 11/05/20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Deletions From EMS C:\ Drive	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466046-4593-524A-BA0C-E238A0795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01540" y="2814638"/>
            <a:ext cx="6899910" cy="39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952D-3ADB-1247-835E-10804551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Deletions EMS D:\ Drive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083F-9F8D-494B-92C0-E8C32D3E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295"/>
            <a:ext cx="10515600" cy="4351338"/>
          </a:xfrm>
        </p:spPr>
        <p:txBody>
          <a:bodyPr/>
          <a:lstStyle/>
          <a:p>
            <a:r>
              <a:rPr lang="en-US" dirty="0"/>
              <a:t>9,571 Directories and 1,064,746 Election Related Files Were Deleted Between 11/01/20 and 03/16/21</a:t>
            </a:r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A060F8-B18D-DA4C-B08C-D0CEC2E88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36644" y="2331719"/>
            <a:ext cx="797623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F4ED-FD51-4D42-8DCE-02DD986B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304 Directories and 59,387 Files Containing Election Data Deleted From the </a:t>
            </a:r>
            <a:r>
              <a:rPr lang="en-US" dirty="0" err="1"/>
              <a:t>HiPro</a:t>
            </a:r>
            <a:r>
              <a:rPr lang="en-US" dirty="0"/>
              <a:t> Scanner 1 on 3 March 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FF083-FDF0-E040-9DA2-B182E62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Deleted Files – </a:t>
            </a:r>
            <a:r>
              <a:rPr lang="en-US" dirty="0" err="1"/>
              <a:t>HiPro</a:t>
            </a:r>
            <a:r>
              <a:rPr lang="en-US" dirty="0"/>
              <a:t> 1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BFA2984-2FE0-784B-A79E-D3B9420C04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8403" y="2856229"/>
            <a:ext cx="10400104" cy="34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>
        <p:cut/>
      </p:transition>
    </mc:Choice>
    <mc:Fallback xmlns="">
      <p:transition advTm="20000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2197</TotalTime>
  <Words>802</Words>
  <Application>Microsoft Office PowerPoint</Application>
  <PresentationFormat>Widescreen</PresentationFormat>
  <Paragraphs>175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Withheld Devices and Data</vt:lpstr>
      <vt:lpstr>Cyber Security Issues</vt:lpstr>
      <vt:lpstr>Hardware Configuration Issues </vt:lpstr>
      <vt:lpstr>Non-Maricopa County Data</vt:lpstr>
      <vt:lpstr>File Deletions From EMS C:\ Drive </vt:lpstr>
      <vt:lpstr>File Deletions EMS D:\ Drive </vt:lpstr>
      <vt:lpstr>Deleted Files – HiPro 1</vt:lpstr>
      <vt:lpstr>Deleted Files – HiPro 3</vt:lpstr>
      <vt:lpstr>Deleted Files – HiPro 4</vt:lpstr>
      <vt:lpstr>Failure to Preserve Operating System Logs</vt:lpstr>
      <vt:lpstr>General Election Results Purged from EMS</vt:lpstr>
      <vt:lpstr>Anonymous Logins</vt:lpstr>
      <vt:lpstr>EMS Listening Ports </vt:lpstr>
      <vt:lpstr>EMS Network Connection Attempts on Boot</vt:lpstr>
      <vt:lpstr>Internet History and Connections</vt:lpstr>
      <vt:lpstr>EMS Server</vt:lpstr>
      <vt:lpstr>EMS Client 1</vt:lpstr>
      <vt:lpstr>EMS Client 3</vt:lpstr>
      <vt:lpstr>REWEB1601</vt:lpstr>
      <vt:lpstr>REGIS 1202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Cotton</dc:creator>
  <cp:lastModifiedBy>Azleg Presentation AAD</cp:lastModifiedBy>
  <cp:revision>113</cp:revision>
  <dcterms:created xsi:type="dcterms:W3CDTF">2016-02-07T13:59:58Z</dcterms:created>
  <dcterms:modified xsi:type="dcterms:W3CDTF">2021-09-24T19:45:47Z</dcterms:modified>
</cp:coreProperties>
</file>