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C181-1BFD-4ADF-BFC2-870ECAFDE5C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F012-3F00-48B9-BC16-F708B298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20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C181-1BFD-4ADF-BFC2-870ECAFDE5C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F012-3F00-48B9-BC16-F708B298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07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C181-1BFD-4ADF-BFC2-870ECAFDE5C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F012-3F00-48B9-BC16-F708B298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9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C181-1BFD-4ADF-BFC2-870ECAFDE5C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F012-3F00-48B9-BC16-F708B298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86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C181-1BFD-4ADF-BFC2-870ECAFDE5C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F012-3F00-48B9-BC16-F708B298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51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C181-1BFD-4ADF-BFC2-870ECAFDE5C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F012-3F00-48B9-BC16-F708B298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28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C181-1BFD-4ADF-BFC2-870ECAFDE5C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F012-3F00-48B9-BC16-F708B298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90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C181-1BFD-4ADF-BFC2-870ECAFDE5C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F012-3F00-48B9-BC16-F708B298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33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C181-1BFD-4ADF-BFC2-870ECAFDE5C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F012-3F00-48B9-BC16-F708B298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84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C181-1BFD-4ADF-BFC2-870ECAFDE5C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AA5F012-3F00-48B9-BC16-F708B298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47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C181-1BFD-4ADF-BFC2-870ECAFDE5C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F012-3F00-48B9-BC16-F708B298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0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C181-1BFD-4ADF-BFC2-870ECAFDE5C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F012-3F00-48B9-BC16-F708B298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49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C181-1BFD-4ADF-BFC2-870ECAFDE5C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F012-3F00-48B9-BC16-F708B298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63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C181-1BFD-4ADF-BFC2-870ECAFDE5C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F012-3F00-48B9-BC16-F708B298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12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C181-1BFD-4ADF-BFC2-870ECAFDE5C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F012-3F00-48B9-BC16-F708B298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C181-1BFD-4ADF-BFC2-870ECAFDE5C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F012-3F00-48B9-BC16-F708B298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02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C181-1BFD-4ADF-BFC2-870ECAFDE5C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F012-3F00-48B9-BC16-F708B298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83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DBDC181-1BFD-4ADF-BFC2-870ECAFDE5C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AA5F012-3F00-48B9-BC16-F708B298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7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45693-700D-412B-AD56-A5FAECA650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6403" y="646110"/>
            <a:ext cx="10286619" cy="3598876"/>
          </a:xfrm>
        </p:spPr>
        <p:txBody>
          <a:bodyPr>
            <a:normAutofit/>
          </a:bodyPr>
          <a:lstStyle/>
          <a:p>
            <a:r>
              <a:rPr lang="en-US" sz="6600" b="1" dirty="0">
                <a:latin typeface="Book Antiqua" panose="02040602050305030304" pitchFamily="18" charset="0"/>
              </a:rPr>
              <a:t>Presentation</a:t>
            </a:r>
            <a:r>
              <a:rPr lang="en-US" b="1" dirty="0">
                <a:latin typeface="Book Antiqua" panose="02040602050305030304" pitchFamily="18" charset="0"/>
              </a:rPr>
              <a:t> of the Maricopa County </a:t>
            </a:r>
            <a:br>
              <a:rPr lang="en-US" b="1" dirty="0">
                <a:latin typeface="Book Antiqua" panose="02040602050305030304" pitchFamily="18" charset="0"/>
              </a:rPr>
            </a:br>
            <a:r>
              <a:rPr lang="en-US" b="1" dirty="0">
                <a:latin typeface="Book Antiqua" panose="02040602050305030304" pitchFamily="18" charset="0"/>
              </a:rPr>
              <a:t>Election Audit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CA1094-16EE-48FC-B0A5-FB5B012496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377" y="4180825"/>
            <a:ext cx="6987645" cy="1388534"/>
          </a:xfrm>
        </p:spPr>
        <p:txBody>
          <a:bodyPr/>
          <a:lstStyle/>
          <a:p>
            <a:r>
              <a:rPr lang="en-US" dirty="0"/>
              <a:t>Presented by: </a:t>
            </a:r>
            <a:r>
              <a:rPr lang="en-US" b="1" dirty="0"/>
              <a:t>Randy Pullen</a:t>
            </a:r>
          </a:p>
        </p:txBody>
      </p:sp>
    </p:spTree>
    <p:extLst>
      <p:ext uri="{BB962C8B-B14F-4D97-AF65-F5344CB8AC3E}">
        <p14:creationId xmlns:p14="http://schemas.microsoft.com/office/powerpoint/2010/main" val="294637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910D2-F8BE-45A6-A939-3166CEB9E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9973" y="960743"/>
            <a:ext cx="3732053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latin typeface="Book Antiqua" panose="02040602050305030304" pitchFamily="18" charset="0"/>
              </a:rPr>
              <a:t>BIOGRAPHY</a:t>
            </a:r>
            <a:endParaRPr lang="en-US" b="1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01CEC-0192-46E7-AC86-BBF1032CC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4249" y="2286306"/>
            <a:ext cx="10440449" cy="2863821"/>
          </a:xfrm>
        </p:spPr>
        <p:txBody>
          <a:bodyPr>
            <a:normAutofit fontScale="55000" lnSpcReduction="20000"/>
          </a:bodyPr>
          <a:lstStyle/>
          <a:p>
            <a:r>
              <a:rPr lang="en-US" dirty="0">
                <a:latin typeface="Book Antiqua" panose="02040602050305030304" pitchFamily="18" charset="0"/>
              </a:rPr>
              <a:t>MBA Arizona State University 1981</a:t>
            </a:r>
          </a:p>
          <a:p>
            <a:r>
              <a:rPr lang="en-US" dirty="0">
                <a:latin typeface="Book Antiqua" panose="02040602050305030304" pitchFamily="18" charset="0"/>
              </a:rPr>
              <a:t>CPA 1980 to present</a:t>
            </a:r>
          </a:p>
          <a:p>
            <a:r>
              <a:rPr lang="en-US" dirty="0">
                <a:latin typeface="Book Antiqua" panose="02040602050305030304" pitchFamily="18" charset="0"/>
              </a:rPr>
              <a:t>Employment:</a:t>
            </a:r>
          </a:p>
          <a:p>
            <a:r>
              <a:rPr lang="en-US" dirty="0">
                <a:latin typeface="Book Antiqua" panose="02040602050305030304" pitchFamily="18" charset="0"/>
              </a:rPr>
              <a:t>Software Developer, Garrett Corporation 1977 to 1979</a:t>
            </a:r>
          </a:p>
          <a:p>
            <a:r>
              <a:rPr lang="en-US" dirty="0">
                <a:latin typeface="Book Antiqua" panose="02040602050305030304" pitchFamily="18" charset="0"/>
              </a:rPr>
              <a:t>Manager Software Design and Implementation, Deloitte Haskins &amp; Sells  1979 to 1985</a:t>
            </a:r>
          </a:p>
          <a:p>
            <a:r>
              <a:rPr lang="en-US" dirty="0">
                <a:latin typeface="Book Antiqua" panose="02040602050305030304" pitchFamily="18" charset="0"/>
              </a:rPr>
              <a:t>Partner, Pannell Kerr Forster 1986-1987 National Leader Private and Public Company Financial Consulting</a:t>
            </a:r>
          </a:p>
          <a:p>
            <a:r>
              <a:rPr lang="en-US" dirty="0">
                <a:latin typeface="Book Antiqua" panose="02040602050305030304" pitchFamily="18" charset="0"/>
              </a:rPr>
              <a:t>Partner, Deloitte &amp; Touche 1988-1991 Financial Auditing and Consulting to Banks, Savings &amp; Loans and Hospitality Industry</a:t>
            </a:r>
          </a:p>
          <a:p>
            <a:r>
              <a:rPr lang="en-US" dirty="0">
                <a:latin typeface="Book Antiqua" panose="02040602050305030304" pitchFamily="18" charset="0"/>
              </a:rPr>
              <a:t>Founder, Randall Pullen &amp; Company 1991-Present Financial Consulting and Accounting services.</a:t>
            </a:r>
          </a:p>
          <a:p>
            <a:r>
              <a:rPr lang="en-US" dirty="0">
                <a:latin typeface="Book Antiqua" panose="02040602050305030304" pitchFamily="18" charset="0"/>
              </a:rPr>
              <a:t>Founder, WageWatch, Inc. 2001-Present </a:t>
            </a:r>
          </a:p>
        </p:txBody>
      </p:sp>
    </p:spTree>
    <p:extLst>
      <p:ext uri="{BB962C8B-B14F-4D97-AF65-F5344CB8AC3E}">
        <p14:creationId xmlns:p14="http://schemas.microsoft.com/office/powerpoint/2010/main" val="3623293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81DB5-90BF-4062-AEAB-2A5411AB1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latin typeface="Book Antiqua" panose="02040602050305030304" pitchFamily="18" charset="0"/>
              </a:rPr>
              <a:t>BACKGROUND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59673-9B0E-4140-BC7F-C5DCCC2BE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3015" y="2354131"/>
            <a:ext cx="10280009" cy="3241325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Book Antiqua" panose="02040602050305030304" pitchFamily="18" charset="0"/>
              </a:rPr>
              <a:t>Senate  Committee approved Machine Count on 6/28/21 and chose Senate Audit     Co-Liaison Randall Pullen to conduct the count.</a:t>
            </a:r>
          </a:p>
          <a:p>
            <a:endParaRPr lang="en-US" sz="2000" dirty="0">
              <a:latin typeface="Book Antiqua" panose="02040602050305030304" pitchFamily="18" charset="0"/>
            </a:endParaRPr>
          </a:p>
          <a:p>
            <a:r>
              <a:rPr lang="en-US" sz="2000" dirty="0">
                <a:latin typeface="Book Antiqua" panose="02040602050305030304" pitchFamily="18" charset="0"/>
              </a:rPr>
              <a:t>Bryan Blehm, Attorney and former legal counsel on the Coliseum ballot count, independently agreed to assist in the machine count.</a:t>
            </a:r>
          </a:p>
          <a:p>
            <a:endParaRPr lang="en-US" sz="2000" dirty="0">
              <a:latin typeface="Book Antiqua" panose="02040602050305030304" pitchFamily="18" charset="0"/>
            </a:endParaRPr>
          </a:p>
          <a:p>
            <a:r>
              <a:rPr lang="en-US" sz="2000" dirty="0">
                <a:latin typeface="Book Antiqua" panose="02040602050305030304" pitchFamily="18" charset="0"/>
              </a:rPr>
              <a:t>Former volunteers in the Ballot count were recruited to assist in the machine count.</a:t>
            </a:r>
          </a:p>
        </p:txBody>
      </p:sp>
    </p:spTree>
    <p:extLst>
      <p:ext uri="{BB962C8B-B14F-4D97-AF65-F5344CB8AC3E}">
        <p14:creationId xmlns:p14="http://schemas.microsoft.com/office/powerpoint/2010/main" val="1690268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4077B-A5AF-45C5-842D-D7079AAE0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latin typeface="Book Antiqua" panose="02040602050305030304" pitchFamily="18" charset="0"/>
              </a:rPr>
              <a:t>PROCESS</a:t>
            </a:r>
            <a:endParaRPr lang="en-US" b="1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189A1-9E1B-4E02-B7DC-DEC6F780D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Book Antiqua" panose="02040602050305030304" pitchFamily="18" charset="0"/>
              </a:rPr>
              <a:t>Equipment obtained for Machine Count on 7/12/2021.</a:t>
            </a:r>
          </a:p>
          <a:p>
            <a:r>
              <a:rPr lang="en-US" sz="2000" dirty="0">
                <a:latin typeface="Book Antiqua" panose="02040602050305030304" pitchFamily="18" charset="0"/>
              </a:rPr>
              <a:t>Machines were setup and tested by a Technician from Print &amp; Finishing Solutions</a:t>
            </a:r>
          </a:p>
          <a:p>
            <a:r>
              <a:rPr lang="en-US" sz="2000" dirty="0">
                <a:latin typeface="Book Antiqua" panose="02040602050305030304" pitchFamily="18" charset="0"/>
              </a:rPr>
              <a:t>Technician trained volunteers on use of machines.</a:t>
            </a:r>
          </a:p>
          <a:p>
            <a:r>
              <a:rPr lang="en-US" sz="2000" dirty="0">
                <a:latin typeface="Book Antiqua" panose="02040602050305030304" pitchFamily="18" charset="0"/>
              </a:rPr>
              <a:t>Ballot Counting started on 7/14/21 and was completed on 7/25/21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222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30E41-EDC3-4865-86F2-F481597EE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291518"/>
            <a:ext cx="10018713" cy="1752599"/>
          </a:xfrm>
        </p:spPr>
        <p:txBody>
          <a:bodyPr/>
          <a:lstStyle/>
          <a:p>
            <a:pPr algn="ctr"/>
            <a:r>
              <a:rPr lang="en-US" sz="4000" b="1" dirty="0"/>
              <a:t>RESULTS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8816B-AA33-4592-8D15-FD8CD7B8D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5253" y="4001897"/>
            <a:ext cx="10018713" cy="215876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>
              <a:latin typeface="Book Antiqua" panose="02040602050305030304" pitchFamily="18" charset="0"/>
            </a:endParaRPr>
          </a:p>
          <a:p>
            <a:r>
              <a:rPr lang="en-US" sz="2000" dirty="0">
                <a:latin typeface="Book Antiqua" panose="02040602050305030304" pitchFamily="18" charset="0"/>
              </a:rPr>
              <a:t>There were a number of inconsistencies found in the ballot batches in the boxes, all of which are noted in the Machine Count Tab Sheets including: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Missing Batches in Boxes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Batches in boxes not listed on the box or County list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No batch slips in the box or slips not directly associated with the batches.</a:t>
            </a:r>
          </a:p>
          <a:p>
            <a:endParaRPr lang="en-US" sz="2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D16B7DC-3B93-4A00-B0E3-8DA836B580D1}"/>
              </a:ext>
            </a:extLst>
          </p:cNvPr>
          <p:cNvSpPr txBox="1">
            <a:spLocks/>
          </p:cNvSpPr>
          <p:nvPr/>
        </p:nvSpPr>
        <p:spPr>
          <a:xfrm>
            <a:off x="1375253" y="2044117"/>
            <a:ext cx="10018713" cy="1641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Book Antiqua" panose="02040602050305030304" pitchFamily="18" charset="0"/>
              </a:rPr>
              <a:t>Vote Counts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Maricopa County Official Canvas: 2,089,563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Machine Count: 2,089,442 (121 less than official)</a:t>
            </a:r>
          </a:p>
          <a:p>
            <a:pPr lvl="1"/>
            <a:r>
              <a:rPr lang="en-US" dirty="0">
                <a:latin typeface="Book Antiqua" panose="02040602050305030304" pitchFamily="18" charset="0"/>
              </a:rPr>
              <a:t>Maricopa County Forensic Election Audit: 2,088,569 (994 less than official)</a:t>
            </a:r>
          </a:p>
        </p:txBody>
      </p:sp>
    </p:spTree>
    <p:extLst>
      <p:ext uri="{BB962C8B-B14F-4D97-AF65-F5344CB8AC3E}">
        <p14:creationId xmlns:p14="http://schemas.microsoft.com/office/powerpoint/2010/main" val="3883559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1472</TotalTime>
  <Words>287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Book Antiqua</vt:lpstr>
      <vt:lpstr>Corbel</vt:lpstr>
      <vt:lpstr>Parallax</vt:lpstr>
      <vt:lpstr>Presentation of the Maricopa County  Election Audit</vt:lpstr>
      <vt:lpstr>BIOGRAPHY</vt:lpstr>
      <vt:lpstr>BACKGROUND</vt:lpstr>
      <vt:lpstr>PROCESS</vt:lpstr>
      <vt:lpstr>RESULTS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the Audit Findings</dc:title>
  <dc:creator>Dajana Zlaticanin</dc:creator>
  <cp:lastModifiedBy>Dajana Zlaticanin</cp:lastModifiedBy>
  <cp:revision>12</cp:revision>
  <dcterms:created xsi:type="dcterms:W3CDTF">2021-09-22T17:28:39Z</dcterms:created>
  <dcterms:modified xsi:type="dcterms:W3CDTF">2021-09-23T18:02:01Z</dcterms:modified>
</cp:coreProperties>
</file>